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2" r:id="rId2"/>
    <p:sldId id="291" r:id="rId3"/>
    <p:sldId id="256" r:id="rId4"/>
    <p:sldId id="257" r:id="rId5"/>
    <p:sldId id="262" r:id="rId6"/>
    <p:sldId id="270" r:id="rId7"/>
    <p:sldId id="263" r:id="rId8"/>
    <p:sldId id="264" r:id="rId9"/>
    <p:sldId id="293" r:id="rId10"/>
    <p:sldId id="266" r:id="rId11"/>
    <p:sldId id="294" r:id="rId12"/>
    <p:sldId id="265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3" autoAdjust="0"/>
    <p:restoredTop sz="94660"/>
  </p:normalViewPr>
  <p:slideViewPr>
    <p:cSldViewPr snapToGrid="0">
      <p:cViewPr varScale="1">
        <p:scale>
          <a:sx n="84" d="100"/>
          <a:sy n="84" d="100"/>
        </p:scale>
        <p:origin x="75" y="5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wmf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198C8C-EC4A-44E5-AEF5-282940512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18F64DF-029E-4CD2-BCF0-01352EB09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E336C05-E60B-4A31-AD76-2D94CC970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6E466F6-5B3E-4284-90E7-A99E85F8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D0F5433-BA7E-45B5-BD3C-91179494B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053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91316C-2D1B-42F9-96F0-484EACD8B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C27CF98-E504-44DC-B1B1-3740E4A2FC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D6A2A4A-815D-4AE7-A3A7-E42A35CF6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A2358B4-ABD1-4D50-90F3-0E26849E3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3EA5AD9-8F84-4857-878D-A19D45DD9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781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BFB05EF-C676-4069-AA43-8F82889383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5A8A96C-385E-4718-AFAD-ABA527D52E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D94EB7-ED4E-46F8-9984-7BA53413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9FCC8BA-F8BF-41E9-BECA-8FD271D3E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393F968-7245-4212-BE31-41F864E42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50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/>
          <p:cNvSpPr/>
          <p:nvPr userDrawn="1"/>
        </p:nvSpPr>
        <p:spPr>
          <a:xfrm>
            <a:off x="2278742" y="1625601"/>
            <a:ext cx="8258628" cy="3483428"/>
          </a:xfrm>
          <a:prstGeom prst="rect">
            <a:avLst/>
          </a:prstGeom>
          <a:solidFill>
            <a:srgbClr val="009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10"/>
          </a:p>
        </p:txBody>
      </p:sp>
      <p:pic>
        <p:nvPicPr>
          <p:cNvPr id="11" name="Immagine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" t="30599" r="19705" b="1073"/>
          <a:stretch/>
        </p:blipFill>
        <p:spPr>
          <a:xfrm>
            <a:off x="-79948" y="-5227"/>
            <a:ext cx="12351895" cy="6895474"/>
          </a:xfrm>
          <a:prstGeom prst="rect">
            <a:avLst/>
          </a:prstGeom>
        </p:spPr>
      </p:pic>
      <p:sp>
        <p:nvSpPr>
          <p:cNvPr id="12" name="Rettangolo 11"/>
          <p:cNvSpPr/>
          <p:nvPr userDrawn="1"/>
        </p:nvSpPr>
        <p:spPr>
          <a:xfrm>
            <a:off x="0" y="2451887"/>
            <a:ext cx="7120992" cy="2137913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56" b="1" dirty="0">
                <a:solidFill>
                  <a:schemeClr val="tx1"/>
                </a:solidFill>
              </a:rPr>
              <a:t>ARTIFICIAL INTELLIGENCE &amp; MACHINE LEARNING</a:t>
            </a:r>
          </a:p>
          <a:p>
            <a:pPr algn="ctr"/>
            <a:r>
              <a:rPr lang="it-IT" sz="8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Operazione Rif. PA 2023-19167/RER/10/1, “ANTICIPARE LA CRESCITA CON LE NUOVE COMPETENZE SUI BIG DATA”, approvata dalla Regione Emilia-Romagna con DGR n° 843 del 29/05/2023 e co-finanziata dal Fondo Sociale Europeo Plus 2021-2027</a:t>
            </a:r>
          </a:p>
        </p:txBody>
      </p:sp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349" y="2350029"/>
            <a:ext cx="3843652" cy="203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6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55C08B-0FA8-444F-B9DA-720F3E9E0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1EF2DF4-3A0A-4B42-A0C3-24F8DEF47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E69165-0741-436C-B9AD-2AA6B7FC7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5E260C-22B8-476D-B670-AA7255A7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E6B2859-AE66-4B85-A3FB-59F29D0C0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19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FAD5C5-7980-411A-96FC-7B2CE575D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4BDF02D-A4A9-48BB-B702-E4F78C54A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80ABA7-8BF0-4EF7-9ECE-6A7AEC820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4020145-27FD-4EAA-A207-2122F42D0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69F0DA-7F6B-4277-81BA-1518E99BF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041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5E22AE-463C-439A-89F6-7634143B9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E6B84D0-9C22-4AAC-ACD6-B03ADD9611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34A16C-A0E0-47D0-A490-DCC5C4DEC5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88F4A2F-7C4D-4812-AD48-1C1B1D1F0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697373A-304D-4B0F-A457-74912569D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0F6659B-B329-4C04-8C5C-FD66AD11A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366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EE32A1-A59A-4276-AF4B-ECEDE977D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BAC572E-728A-4932-8AAB-F7D56B622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E867A9F-8693-4F10-AEFB-99CE2F6340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9ECDA0A-3A97-4C80-BFCC-BBEC3D61D0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8B5D028-A0EB-42C4-A3C9-C2C6C42235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E08AA40-2F6E-4680-B653-7DD7B3232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DC1DCC2-0DE7-4FF7-8D1C-ADAAF0B00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FC2E0A9-F0A5-486A-BC32-7E08C417D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8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06ECF5-2722-4315-86D1-4D0EA4335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66F04FF-1C56-4E0E-BC41-84DEA7045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32DC927-A2D5-4B08-98AE-E723DF9DF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F086320-26FE-4F52-B0CB-AC3BA73D7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24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1FB2DB1-5EBF-4168-8A5C-2F962D86F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E9163A7-3620-4B13-AE7A-BABDBAC9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C805C1-7366-4E31-A849-624E054EE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157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6B579D-BA16-4D83-877A-544C57F4F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F341E07-872C-41A8-8FF0-CE7889CEB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AC0E500-15D6-4ED9-BE72-974D265CE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496A571-059E-406B-B802-9834BB5EE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43E0AF8-B978-4534-94CF-3F5782739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610995-BD78-4F92-A4D2-34FFE835F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727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0EACBD-9716-47F1-AC98-AC3300F16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F58BB85-411B-4B37-B239-7E3EA43103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F63EEDA-30D5-464E-BFE7-9D273EAA3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3F7EDB8-795C-47BA-ACC8-DAD802686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3746973-2803-48D1-8352-922BC80E0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08293E4-563F-4651-B2DB-B5D98BAA0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273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2BCA197B-DFEF-46B9-9192-487DB2020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BBB6F41-E571-412A-92DD-6EA6D11D0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57B0268-F844-4199-9F18-37EA3B5F52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DF0AD-946A-4C9D-B63C-21489B45E2E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E4997B7-13FD-444F-96C9-457ABC171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3588CA-AF2F-452F-8C24-9515B482F5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2BBD0-042E-4922-AD24-0FE86A36CBD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453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426617-26F0-B766-1D94-99AC1D434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67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991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01B1B381-2E09-47AD-9E4A-C42C060EB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637" y="1571625"/>
            <a:ext cx="656272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510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diagramma&#10;&#10;Descrizione generata automaticamente">
            <a:extLst>
              <a:ext uri="{FF2B5EF4-FFF2-40B4-BE49-F238E27FC236}">
                <a16:creationId xmlns:a16="http://schemas.microsoft.com/office/drawing/2014/main" id="{5EFF119D-AAFA-E30A-C0CC-1F4AFEC11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24" t="9929" r="20064" b="7991"/>
          <a:stretch/>
        </p:blipFill>
        <p:spPr>
          <a:xfrm>
            <a:off x="693907" y="167388"/>
            <a:ext cx="4163438" cy="6523221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2C667F57-A7D4-C30B-A3C9-73B0CBF54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536" y="503960"/>
            <a:ext cx="5850079" cy="585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50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D74093B-35A9-4F03-9698-365FE4847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187" y="509587"/>
            <a:ext cx="8429625" cy="583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266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28CDEC-51D1-4480-968D-AAF03B0D4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137" y="180975"/>
            <a:ext cx="6943725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255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7351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ABD753B7-1180-4510-BC66-186E9DFA6EE7}"/>
              </a:ext>
            </a:extLst>
          </p:cNvPr>
          <p:cNvSpPr txBox="1"/>
          <p:nvPr/>
        </p:nvSpPr>
        <p:spPr>
          <a:xfrm>
            <a:off x="3677825" y="428694"/>
            <a:ext cx="48363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dirty="0"/>
              <a:t>OVERFITTING</a:t>
            </a:r>
            <a:endParaRPr lang="it-IT" sz="2800" b="1" dirty="0"/>
          </a:p>
        </p:txBody>
      </p:sp>
      <p:graphicFrame>
        <p:nvGraphicFramePr>
          <p:cNvPr id="3" name="Oggetto 2">
            <a:extLst>
              <a:ext uri="{FF2B5EF4-FFF2-40B4-BE49-F238E27FC236}">
                <a16:creationId xmlns:a16="http://schemas.microsoft.com/office/drawing/2014/main" id="{DF2DEAD6-4C46-4552-8021-40582DC710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3813915"/>
              </p:ext>
            </p:extLst>
          </p:nvPr>
        </p:nvGraphicFramePr>
        <p:xfrm>
          <a:off x="616414" y="1864895"/>
          <a:ext cx="4605291" cy="40760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310640" imgH="3815280" progId="PBrush">
                  <p:embed/>
                </p:oleObj>
              </mc:Choice>
              <mc:Fallback>
                <p:oleObj name="Bitmap Image" r:id="rId2" imgW="4310640" imgH="3815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6414" y="1864895"/>
                        <a:ext cx="4605291" cy="40760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2" descr="not sure if 99% accuracy or overfitting - Futurama Fry | Meme Generator">
            <a:extLst>
              <a:ext uri="{FF2B5EF4-FFF2-40B4-BE49-F238E27FC236}">
                <a16:creationId xmlns:a16="http://schemas.microsoft.com/office/drawing/2014/main" id="{BE8C20C1-D1FD-460D-95FF-1C73B21E5A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8" y="1864895"/>
            <a:ext cx="5346642" cy="4009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1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6B7D5218-6272-4754-893D-51E1BA0B4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84" y="1211946"/>
            <a:ext cx="7232620" cy="542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974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DB6F1F5-9A7A-438D-BAA1-A5FCD7AE3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913" y="794908"/>
            <a:ext cx="7740421" cy="556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290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terasso 160x190 PLUS S80 | JYSK">
            <a:extLst>
              <a:ext uri="{FF2B5EF4-FFF2-40B4-BE49-F238E27FC236}">
                <a16:creationId xmlns:a16="http://schemas.microsoft.com/office/drawing/2014/main" id="{1BF96923-F808-4CBE-B30A-9E17EF176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398" y="1239573"/>
            <a:ext cx="6834998" cy="370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ccia in giù 1">
            <a:extLst>
              <a:ext uri="{FF2B5EF4-FFF2-40B4-BE49-F238E27FC236}">
                <a16:creationId xmlns:a16="http://schemas.microsoft.com/office/drawing/2014/main" id="{45FC6A59-D032-4E8E-8A6F-AAB59BB14B96}"/>
              </a:ext>
            </a:extLst>
          </p:cNvPr>
          <p:cNvSpPr/>
          <p:nvPr/>
        </p:nvSpPr>
        <p:spPr>
          <a:xfrm>
            <a:off x="2949091" y="4765780"/>
            <a:ext cx="956790" cy="7932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AED424D-7ED4-41B3-B19C-6E55B90B7232}"/>
              </a:ext>
            </a:extLst>
          </p:cNvPr>
          <p:cNvSpPr txBox="1"/>
          <p:nvPr/>
        </p:nvSpPr>
        <p:spPr>
          <a:xfrm>
            <a:off x="2930084" y="5783126"/>
            <a:ext cx="126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MODEL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30281F9-BCF4-43E2-8D30-67BB7042CB9E}"/>
              </a:ext>
            </a:extLst>
          </p:cNvPr>
          <p:cNvSpPr/>
          <p:nvPr/>
        </p:nvSpPr>
        <p:spPr>
          <a:xfrm>
            <a:off x="6980396" y="121113"/>
            <a:ext cx="45719" cy="64553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Freccia in giù 6">
            <a:extLst>
              <a:ext uri="{FF2B5EF4-FFF2-40B4-BE49-F238E27FC236}">
                <a16:creationId xmlns:a16="http://schemas.microsoft.com/office/drawing/2014/main" id="{C0AF312B-7A1A-4C7C-A7AB-5D125E095543}"/>
              </a:ext>
            </a:extLst>
          </p:cNvPr>
          <p:cNvSpPr/>
          <p:nvPr/>
        </p:nvSpPr>
        <p:spPr>
          <a:xfrm>
            <a:off x="9278937" y="4765780"/>
            <a:ext cx="956790" cy="7932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46FD955-E9A3-4438-A369-E20AE0FEDD91}"/>
              </a:ext>
            </a:extLst>
          </p:cNvPr>
          <p:cNvSpPr txBox="1"/>
          <p:nvPr/>
        </p:nvSpPr>
        <p:spPr>
          <a:xfrm>
            <a:off x="9357660" y="5771122"/>
            <a:ext cx="126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DATA</a:t>
            </a:r>
          </a:p>
        </p:txBody>
      </p:sp>
      <p:pic>
        <p:nvPicPr>
          <p:cNvPr id="5" name="Picture 2" descr="Person sleeping in bed icon Royalty Free Vector Image">
            <a:extLst>
              <a:ext uri="{FF2B5EF4-FFF2-40B4-BE49-F238E27FC236}">
                <a16:creationId xmlns:a16="http://schemas.microsoft.com/office/drawing/2014/main" id="{A58ABD46-7B51-4ADD-AD5E-1BAF768DC1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" t="15791" r="2860" b="16414"/>
          <a:stretch/>
        </p:blipFill>
        <p:spPr bwMode="auto">
          <a:xfrm>
            <a:off x="7842040" y="607046"/>
            <a:ext cx="3706045" cy="38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556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5B80154-6793-49CD-8A05-A8AC2C57A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93" y="1186248"/>
            <a:ext cx="11477251" cy="429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166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DAFB061-8823-4519-BA8A-D5D1534FA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67" y="1051588"/>
            <a:ext cx="8090958" cy="475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98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art of training error&#10;&#10;Description automatically generated">
            <a:extLst>
              <a:ext uri="{FF2B5EF4-FFF2-40B4-BE49-F238E27FC236}">
                <a16:creationId xmlns:a16="http://schemas.microsoft.com/office/drawing/2014/main" id="{C2D988DD-A7B5-27A1-4F9E-102E125ED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281" y="82465"/>
            <a:ext cx="6763523" cy="677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642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</Words>
  <Application>Microsoft Office PowerPoint</Application>
  <PresentationFormat>Widescreen</PresentationFormat>
  <Paragraphs>3</Paragraphs>
  <Slides>13</Slides>
  <Notes>0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Tema di Office</vt:lpstr>
      <vt:lpstr>Bitmap Image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Info</dc:creator>
  <cp:lastModifiedBy>Daniele Grotti</cp:lastModifiedBy>
  <cp:revision>17</cp:revision>
  <dcterms:created xsi:type="dcterms:W3CDTF">2020-09-20T10:48:52Z</dcterms:created>
  <dcterms:modified xsi:type="dcterms:W3CDTF">2024-09-20T13:35:26Z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2024-09-20T13:35:26Z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610de372-5ad4-43e8-a170-e1aaab8af83a</vt:lpwstr>
  </property>
  <property fmtid="{D5CDD505-2E9C-101B-9397-08002B2CF9AE}" pid="7" name="MSIP_Label_defa4170-0d19-0005-0004-bc88714345d2_ActionId">
    <vt:lpwstr>389f9f92-fa14-4a18-a457-2d4b14f07408</vt:lpwstr>
  </property>
  <property fmtid="{D5CDD505-2E9C-101B-9397-08002B2CF9AE}" pid="8" name="MSIP_Label_defa4170-0d19-0005-0004-bc88714345d2_ContentBits">
    <vt:lpwstr>0</vt:lpwstr>
  </property>
</Properties>
</file>

<file path=docProps/thumbnail.jpeg>
</file>